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41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5F2DA-4EC0-4CC7-8CD1-2FC4A4E25933}" type="datetimeFigureOut">
              <a:rPr lang="zh-CN" altLang="en-US" smtClean="0"/>
              <a:t>2026/1/10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6B01D6-2830-4ED1-BDE9-C67585F9F0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6725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1827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7805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87177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5501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865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2184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5825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117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4406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523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209550" y="283711"/>
            <a:ext cx="11772900" cy="6290578"/>
          </a:xfrm>
          <a:prstGeom prst="rect">
            <a:avLst/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等腰三角形 5"/>
          <p:cNvSpPr/>
          <p:nvPr userDrawn="1"/>
        </p:nvSpPr>
        <p:spPr>
          <a:xfrm>
            <a:off x="10498996" y="5418915"/>
            <a:ext cx="1693004" cy="1439086"/>
          </a:xfrm>
          <a:prstGeom prst="triangle">
            <a:avLst>
              <a:gd name="adj" fmla="val 10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等腰三角形 6"/>
          <p:cNvSpPr/>
          <p:nvPr userDrawn="1"/>
        </p:nvSpPr>
        <p:spPr>
          <a:xfrm flipH="1" flipV="1">
            <a:off x="-14969" y="0"/>
            <a:ext cx="1653269" cy="1619250"/>
          </a:xfrm>
          <a:prstGeom prst="triangle">
            <a:avLst>
              <a:gd name="adj" fmla="val 10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301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2026/1/10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4758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2026/1/10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309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2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组合 13">
            <a:extLst>
              <a:ext uri="{FF2B5EF4-FFF2-40B4-BE49-F238E27FC236}">
                <a16:creationId xmlns:a16="http://schemas.microsoft.com/office/drawing/2014/main" id="{3E890AA1-D3B1-02FF-9133-DFF4181E9862}"/>
              </a:ext>
            </a:extLst>
          </p:cNvPr>
          <p:cNvGrpSpPr/>
          <p:nvPr/>
        </p:nvGrpSpPr>
        <p:grpSpPr>
          <a:xfrm>
            <a:off x="250076" y="2047784"/>
            <a:ext cx="4002746" cy="2475781"/>
            <a:chOff x="1233488" y="2320925"/>
            <a:chExt cx="4724400" cy="2717800"/>
          </a:xfrm>
        </p:grpSpPr>
        <p:grpSp>
          <p:nvGrpSpPr>
            <p:cNvPr id="79" name="Group 78"/>
            <p:cNvGrpSpPr>
              <a:grpSpLocks/>
            </p:cNvGrpSpPr>
            <p:nvPr/>
          </p:nvGrpSpPr>
          <p:grpSpPr bwMode="auto">
            <a:xfrm>
              <a:off x="1233488" y="2320925"/>
              <a:ext cx="4724400" cy="2717800"/>
              <a:chOff x="8440747" y="4796156"/>
              <a:chExt cx="2786063" cy="1603375"/>
            </a:xfrm>
          </p:grpSpPr>
          <p:sp>
            <p:nvSpPr>
              <p:cNvPr id="73750" name="Freeform 45"/>
              <p:cNvSpPr>
                <a:spLocks/>
              </p:cNvSpPr>
              <p:nvPr/>
            </p:nvSpPr>
            <p:spPr bwMode="auto">
              <a:xfrm>
                <a:off x="8440747" y="6337618"/>
                <a:ext cx="1403350" cy="61913"/>
              </a:xfrm>
              <a:custGeom>
                <a:avLst/>
                <a:gdLst>
                  <a:gd name="T0" fmla="*/ 0 w 885"/>
                  <a:gd name="T1" fmla="*/ 25400 h 39"/>
                  <a:gd name="T2" fmla="*/ 123685 w 885"/>
                  <a:gd name="T3" fmla="*/ 61913 h 39"/>
                  <a:gd name="T4" fmla="*/ 1403350 w 885"/>
                  <a:gd name="T5" fmla="*/ 61913 h 39"/>
                  <a:gd name="T6" fmla="*/ 1403350 w 885"/>
                  <a:gd name="T7" fmla="*/ 0 h 39"/>
                  <a:gd name="T8" fmla="*/ 0 w 885"/>
                  <a:gd name="T9" fmla="*/ 0 h 39"/>
                  <a:gd name="T10" fmla="*/ 0 w 885"/>
                  <a:gd name="T11" fmla="*/ 25400 h 3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885" h="39">
                    <a:moveTo>
                      <a:pt x="0" y="16"/>
                    </a:moveTo>
                    <a:cubicBezTo>
                      <a:pt x="0" y="23"/>
                      <a:pt x="30" y="39"/>
                      <a:pt x="78" y="39"/>
                    </a:cubicBezTo>
                    <a:cubicBezTo>
                      <a:pt x="126" y="39"/>
                      <a:pt x="885" y="39"/>
                      <a:pt x="885" y="39"/>
                    </a:cubicBezTo>
                    <a:cubicBezTo>
                      <a:pt x="885" y="0"/>
                      <a:pt x="885" y="0"/>
                      <a:pt x="885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B3B4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>
                  <a:latin typeface="+mn-lt"/>
                  <a:cs typeface="+mn-ea"/>
                  <a:sym typeface="+mn-lt"/>
                </a:endParaRPr>
              </a:p>
            </p:txBody>
          </p:sp>
          <p:sp>
            <p:nvSpPr>
              <p:cNvPr id="73751" name="Freeform 46"/>
              <p:cNvSpPr>
                <a:spLocks/>
              </p:cNvSpPr>
              <p:nvPr/>
            </p:nvSpPr>
            <p:spPr bwMode="auto">
              <a:xfrm>
                <a:off x="9823459" y="6337618"/>
                <a:ext cx="1403350" cy="61913"/>
              </a:xfrm>
              <a:custGeom>
                <a:avLst/>
                <a:gdLst>
                  <a:gd name="T0" fmla="*/ 1403350 w 884"/>
                  <a:gd name="T1" fmla="*/ 25400 h 39"/>
                  <a:gd name="T2" fmla="*/ 1279525 w 884"/>
                  <a:gd name="T3" fmla="*/ 61913 h 39"/>
                  <a:gd name="T4" fmla="*/ 0 w 884"/>
                  <a:gd name="T5" fmla="*/ 61913 h 39"/>
                  <a:gd name="T6" fmla="*/ 0 w 884"/>
                  <a:gd name="T7" fmla="*/ 0 h 39"/>
                  <a:gd name="T8" fmla="*/ 1403350 w 884"/>
                  <a:gd name="T9" fmla="*/ 0 h 39"/>
                  <a:gd name="T10" fmla="*/ 1403350 w 884"/>
                  <a:gd name="T11" fmla="*/ 25400 h 3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884" h="39">
                    <a:moveTo>
                      <a:pt x="884" y="16"/>
                    </a:moveTo>
                    <a:cubicBezTo>
                      <a:pt x="884" y="23"/>
                      <a:pt x="854" y="39"/>
                      <a:pt x="806" y="39"/>
                    </a:cubicBezTo>
                    <a:cubicBezTo>
                      <a:pt x="758" y="39"/>
                      <a:pt x="0" y="39"/>
                      <a:pt x="0" y="3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884" y="0"/>
                      <a:pt x="884" y="0"/>
                      <a:pt x="884" y="0"/>
                    </a:cubicBezTo>
                    <a:lnTo>
                      <a:pt x="884" y="16"/>
                    </a:lnTo>
                    <a:close/>
                  </a:path>
                </a:pathLst>
              </a:custGeom>
              <a:solidFill>
                <a:srgbClr val="B3B4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>
                  <a:latin typeface="+mn-lt"/>
                  <a:cs typeface="+mn-ea"/>
                  <a:sym typeface="+mn-lt"/>
                </a:endParaRPr>
              </a:p>
            </p:txBody>
          </p:sp>
          <p:sp>
            <p:nvSpPr>
              <p:cNvPr id="73752" name="Freeform 47"/>
              <p:cNvSpPr>
                <a:spLocks/>
              </p:cNvSpPr>
              <p:nvPr/>
            </p:nvSpPr>
            <p:spPr bwMode="auto">
              <a:xfrm>
                <a:off x="8715384" y="4796156"/>
                <a:ext cx="2257425" cy="1546225"/>
              </a:xfrm>
              <a:custGeom>
                <a:avLst/>
                <a:gdLst>
                  <a:gd name="T0" fmla="*/ 2186038 w 1423"/>
                  <a:gd name="T1" fmla="*/ 0 h 974"/>
                  <a:gd name="T2" fmla="*/ 71387 w 1423"/>
                  <a:gd name="T3" fmla="*/ 0 h 974"/>
                  <a:gd name="T4" fmla="*/ 0 w 1423"/>
                  <a:gd name="T5" fmla="*/ 71438 h 974"/>
                  <a:gd name="T6" fmla="*/ 0 w 1423"/>
                  <a:gd name="T7" fmla="*/ 346075 h 974"/>
                  <a:gd name="T8" fmla="*/ 0 w 1423"/>
                  <a:gd name="T9" fmla="*/ 1474788 h 974"/>
                  <a:gd name="T10" fmla="*/ 71387 w 1423"/>
                  <a:gd name="T11" fmla="*/ 1546225 h 974"/>
                  <a:gd name="T12" fmla="*/ 2186038 w 1423"/>
                  <a:gd name="T13" fmla="*/ 1546225 h 974"/>
                  <a:gd name="T14" fmla="*/ 2257425 w 1423"/>
                  <a:gd name="T15" fmla="*/ 1474788 h 974"/>
                  <a:gd name="T16" fmla="*/ 2257425 w 1423"/>
                  <a:gd name="T17" fmla="*/ 71438 h 974"/>
                  <a:gd name="T18" fmla="*/ 2186038 w 1423"/>
                  <a:gd name="T19" fmla="*/ 0 h 97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423" h="974">
                    <a:moveTo>
                      <a:pt x="1378" y="0"/>
                    </a:moveTo>
                    <a:cubicBezTo>
                      <a:pt x="45" y="0"/>
                      <a:pt x="45" y="0"/>
                      <a:pt x="45" y="0"/>
                    </a:cubicBezTo>
                    <a:cubicBezTo>
                      <a:pt x="20" y="0"/>
                      <a:pt x="0" y="20"/>
                      <a:pt x="0" y="45"/>
                    </a:cubicBezTo>
                    <a:cubicBezTo>
                      <a:pt x="0" y="218"/>
                      <a:pt x="0" y="218"/>
                      <a:pt x="0" y="218"/>
                    </a:cubicBezTo>
                    <a:cubicBezTo>
                      <a:pt x="0" y="929"/>
                      <a:pt x="0" y="929"/>
                      <a:pt x="0" y="929"/>
                    </a:cubicBezTo>
                    <a:cubicBezTo>
                      <a:pt x="0" y="954"/>
                      <a:pt x="20" y="974"/>
                      <a:pt x="45" y="974"/>
                    </a:cubicBezTo>
                    <a:cubicBezTo>
                      <a:pt x="1378" y="974"/>
                      <a:pt x="1378" y="974"/>
                      <a:pt x="1378" y="974"/>
                    </a:cubicBezTo>
                    <a:cubicBezTo>
                      <a:pt x="1403" y="974"/>
                      <a:pt x="1423" y="954"/>
                      <a:pt x="1423" y="929"/>
                    </a:cubicBezTo>
                    <a:cubicBezTo>
                      <a:pt x="1423" y="45"/>
                      <a:pt x="1423" y="45"/>
                      <a:pt x="1423" y="45"/>
                    </a:cubicBezTo>
                    <a:cubicBezTo>
                      <a:pt x="1423" y="20"/>
                      <a:pt x="1403" y="0"/>
                      <a:pt x="1378" y="0"/>
                    </a:cubicBezTo>
                    <a:close/>
                  </a:path>
                </a:pathLst>
              </a:custGeom>
              <a:solidFill>
                <a:srgbClr val="D2D3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>
                  <a:latin typeface="+mn-lt"/>
                  <a:cs typeface="+mn-ea"/>
                  <a:sym typeface="+mn-lt"/>
                </a:endParaRPr>
              </a:p>
            </p:txBody>
          </p:sp>
          <p:sp>
            <p:nvSpPr>
              <p:cNvPr id="73753" name="Freeform 48"/>
              <p:cNvSpPr>
                <a:spLocks/>
              </p:cNvSpPr>
              <p:nvPr/>
            </p:nvSpPr>
            <p:spPr bwMode="auto">
              <a:xfrm>
                <a:off x="8723322" y="4804093"/>
                <a:ext cx="2243138" cy="1530350"/>
              </a:xfrm>
              <a:custGeom>
                <a:avLst/>
                <a:gdLst>
                  <a:gd name="T0" fmla="*/ 63455 w 1414"/>
                  <a:gd name="T1" fmla="*/ 1530350 h 964"/>
                  <a:gd name="T2" fmla="*/ 0 w 1414"/>
                  <a:gd name="T3" fmla="*/ 1466850 h 964"/>
                  <a:gd name="T4" fmla="*/ 0 w 1414"/>
                  <a:gd name="T5" fmla="*/ 63500 h 964"/>
                  <a:gd name="T6" fmla="*/ 63455 w 1414"/>
                  <a:gd name="T7" fmla="*/ 0 h 964"/>
                  <a:gd name="T8" fmla="*/ 2178097 w 1414"/>
                  <a:gd name="T9" fmla="*/ 0 h 964"/>
                  <a:gd name="T10" fmla="*/ 2243138 w 1414"/>
                  <a:gd name="T11" fmla="*/ 63500 h 964"/>
                  <a:gd name="T12" fmla="*/ 2243138 w 1414"/>
                  <a:gd name="T13" fmla="*/ 1466850 h 964"/>
                  <a:gd name="T14" fmla="*/ 2178097 w 1414"/>
                  <a:gd name="T15" fmla="*/ 1530350 h 964"/>
                  <a:gd name="T16" fmla="*/ 63455 w 1414"/>
                  <a:gd name="T17" fmla="*/ 1530350 h 96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414" h="964">
                    <a:moveTo>
                      <a:pt x="40" y="964"/>
                    </a:moveTo>
                    <a:cubicBezTo>
                      <a:pt x="18" y="964"/>
                      <a:pt x="0" y="946"/>
                      <a:pt x="0" y="924"/>
                    </a:cubicBezTo>
                    <a:cubicBezTo>
                      <a:pt x="0" y="40"/>
                      <a:pt x="0" y="40"/>
                      <a:pt x="0" y="40"/>
                    </a:cubicBezTo>
                    <a:cubicBezTo>
                      <a:pt x="0" y="18"/>
                      <a:pt x="18" y="0"/>
                      <a:pt x="40" y="0"/>
                    </a:cubicBezTo>
                    <a:cubicBezTo>
                      <a:pt x="1373" y="0"/>
                      <a:pt x="1373" y="0"/>
                      <a:pt x="1373" y="0"/>
                    </a:cubicBezTo>
                    <a:cubicBezTo>
                      <a:pt x="1396" y="0"/>
                      <a:pt x="1414" y="18"/>
                      <a:pt x="1414" y="40"/>
                    </a:cubicBezTo>
                    <a:cubicBezTo>
                      <a:pt x="1414" y="924"/>
                      <a:pt x="1414" y="924"/>
                      <a:pt x="1414" y="924"/>
                    </a:cubicBezTo>
                    <a:cubicBezTo>
                      <a:pt x="1414" y="946"/>
                      <a:pt x="1396" y="964"/>
                      <a:pt x="1373" y="964"/>
                    </a:cubicBezTo>
                    <a:lnTo>
                      <a:pt x="40" y="964"/>
                    </a:lnTo>
                    <a:close/>
                  </a:path>
                </a:pathLst>
              </a:custGeom>
              <a:solidFill>
                <a:srgbClr val="18181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>
                  <a:latin typeface="+mn-lt"/>
                  <a:cs typeface="+mn-ea"/>
                  <a:sym typeface="+mn-lt"/>
                </a:endParaRPr>
              </a:p>
            </p:txBody>
          </p:sp>
          <p:sp>
            <p:nvSpPr>
              <p:cNvPr id="73754" name="Freeform 49"/>
              <p:cNvSpPr>
                <a:spLocks/>
              </p:cNvSpPr>
              <p:nvPr/>
            </p:nvSpPr>
            <p:spPr bwMode="auto">
              <a:xfrm>
                <a:off x="8723322" y="6269356"/>
                <a:ext cx="2243138" cy="65088"/>
              </a:xfrm>
              <a:custGeom>
                <a:avLst/>
                <a:gdLst>
                  <a:gd name="T0" fmla="*/ 2243138 w 1414"/>
                  <a:gd name="T1" fmla="*/ 0 h 41"/>
                  <a:gd name="T2" fmla="*/ 2214583 w 1414"/>
                  <a:gd name="T3" fmla="*/ 14288 h 41"/>
                  <a:gd name="T4" fmla="*/ 28555 w 1414"/>
                  <a:gd name="T5" fmla="*/ 14288 h 41"/>
                  <a:gd name="T6" fmla="*/ 0 w 1414"/>
                  <a:gd name="T7" fmla="*/ 0 h 41"/>
                  <a:gd name="T8" fmla="*/ 0 w 1414"/>
                  <a:gd name="T9" fmla="*/ 1588 h 41"/>
                  <a:gd name="T10" fmla="*/ 63455 w 1414"/>
                  <a:gd name="T11" fmla="*/ 65088 h 41"/>
                  <a:gd name="T12" fmla="*/ 2178097 w 1414"/>
                  <a:gd name="T13" fmla="*/ 65088 h 41"/>
                  <a:gd name="T14" fmla="*/ 2243138 w 1414"/>
                  <a:gd name="T15" fmla="*/ 1588 h 41"/>
                  <a:gd name="T16" fmla="*/ 2243138 w 1414"/>
                  <a:gd name="T17" fmla="*/ 0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414" h="41">
                    <a:moveTo>
                      <a:pt x="1414" y="0"/>
                    </a:moveTo>
                    <a:cubicBezTo>
                      <a:pt x="1409" y="6"/>
                      <a:pt x="1403" y="9"/>
                      <a:pt x="1396" y="9"/>
                    </a:cubicBezTo>
                    <a:cubicBezTo>
                      <a:pt x="18" y="9"/>
                      <a:pt x="18" y="9"/>
                      <a:pt x="18" y="9"/>
                    </a:cubicBezTo>
                    <a:cubicBezTo>
                      <a:pt x="10" y="9"/>
                      <a:pt x="4" y="6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23"/>
                      <a:pt x="18" y="41"/>
                      <a:pt x="40" y="41"/>
                    </a:cubicBezTo>
                    <a:cubicBezTo>
                      <a:pt x="1373" y="41"/>
                      <a:pt x="1373" y="41"/>
                      <a:pt x="1373" y="41"/>
                    </a:cubicBezTo>
                    <a:cubicBezTo>
                      <a:pt x="1396" y="41"/>
                      <a:pt x="1414" y="23"/>
                      <a:pt x="1414" y="1"/>
                    </a:cubicBezTo>
                    <a:lnTo>
                      <a:pt x="1414" y="0"/>
                    </a:lnTo>
                    <a:close/>
                  </a:path>
                </a:pathLst>
              </a:custGeom>
              <a:solidFill>
                <a:srgbClr val="0C0D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>
                  <a:latin typeface="+mn-lt"/>
                  <a:cs typeface="+mn-ea"/>
                  <a:sym typeface="+mn-lt"/>
                </a:endParaRPr>
              </a:p>
            </p:txBody>
          </p:sp>
          <p:sp>
            <p:nvSpPr>
              <p:cNvPr id="73755" name="Rectangle 50"/>
              <p:cNvSpPr>
                <a:spLocks noChangeArrowheads="1"/>
              </p:cNvSpPr>
              <p:nvPr/>
            </p:nvSpPr>
            <p:spPr bwMode="auto">
              <a:xfrm>
                <a:off x="8440747" y="6312218"/>
                <a:ext cx="2786063" cy="50800"/>
              </a:xfrm>
              <a:prstGeom prst="rect">
                <a:avLst/>
              </a:prstGeom>
              <a:solidFill>
                <a:srgbClr val="D2D6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/>
                <a:endParaRPr lang="id-ID" altLang="zh-CN">
                  <a:latin typeface="+mn-lt"/>
                  <a:cs typeface="+mn-ea"/>
                  <a:sym typeface="+mn-lt"/>
                </a:endParaRPr>
              </a:p>
            </p:txBody>
          </p:sp>
          <p:sp>
            <p:nvSpPr>
              <p:cNvPr id="73756" name="Freeform 51"/>
              <p:cNvSpPr>
                <a:spLocks/>
              </p:cNvSpPr>
              <p:nvPr/>
            </p:nvSpPr>
            <p:spPr bwMode="auto">
              <a:xfrm>
                <a:off x="9632959" y="6312218"/>
                <a:ext cx="400050" cy="28575"/>
              </a:xfrm>
              <a:custGeom>
                <a:avLst/>
                <a:gdLst>
                  <a:gd name="T0" fmla="*/ 0 w 252"/>
                  <a:gd name="T1" fmla="*/ 0 h 18"/>
                  <a:gd name="T2" fmla="*/ 34925 w 252"/>
                  <a:gd name="T3" fmla="*/ 28575 h 18"/>
                  <a:gd name="T4" fmla="*/ 365125 w 252"/>
                  <a:gd name="T5" fmla="*/ 28575 h 18"/>
                  <a:gd name="T6" fmla="*/ 400050 w 252"/>
                  <a:gd name="T7" fmla="*/ 0 h 18"/>
                  <a:gd name="T8" fmla="*/ 0 w 252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2" h="18">
                    <a:moveTo>
                      <a:pt x="0" y="0"/>
                    </a:moveTo>
                    <a:cubicBezTo>
                      <a:pt x="2" y="10"/>
                      <a:pt x="11" y="18"/>
                      <a:pt x="22" y="18"/>
                    </a:cubicBezTo>
                    <a:cubicBezTo>
                      <a:pt x="230" y="18"/>
                      <a:pt x="230" y="18"/>
                      <a:pt x="230" y="18"/>
                    </a:cubicBezTo>
                    <a:cubicBezTo>
                      <a:pt x="241" y="18"/>
                      <a:pt x="250" y="10"/>
                      <a:pt x="252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3B4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>
                  <a:latin typeface="+mn-lt"/>
                  <a:cs typeface="+mn-ea"/>
                  <a:sym typeface="+mn-lt"/>
                </a:endParaRPr>
              </a:p>
            </p:txBody>
          </p:sp>
          <p:sp>
            <p:nvSpPr>
              <p:cNvPr id="73757" name="Rectangle 52"/>
              <p:cNvSpPr>
                <a:spLocks noChangeArrowheads="1"/>
              </p:cNvSpPr>
              <p:nvPr/>
            </p:nvSpPr>
            <p:spPr bwMode="auto">
              <a:xfrm>
                <a:off x="8797934" y="4900931"/>
                <a:ext cx="2093913" cy="1322388"/>
              </a:xfrm>
              <a:prstGeom prst="rect">
                <a:avLst/>
              </a:prstGeom>
              <a:solidFill>
                <a:srgbClr val="0C0D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/>
                <a:endParaRPr lang="id-ID" altLang="zh-CN">
                  <a:latin typeface="+mn-lt"/>
                  <a:cs typeface="+mn-ea"/>
                  <a:sym typeface="+mn-lt"/>
                </a:endParaRPr>
              </a:p>
            </p:txBody>
          </p:sp>
          <p:sp>
            <p:nvSpPr>
              <p:cNvPr id="73758" name="Rectangle 53"/>
              <p:cNvSpPr>
                <a:spLocks noChangeArrowheads="1"/>
              </p:cNvSpPr>
              <p:nvPr/>
            </p:nvSpPr>
            <p:spPr bwMode="auto">
              <a:xfrm>
                <a:off x="8804284" y="4908868"/>
                <a:ext cx="2079625" cy="1308100"/>
              </a:xfrm>
              <a:prstGeom prst="rect">
                <a:avLst/>
              </a:prstGeom>
              <a:solidFill>
                <a:srgbClr val="C6C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/>
                <a:endParaRPr lang="id-ID" altLang="zh-CN">
                  <a:latin typeface="+mn-lt"/>
                  <a:cs typeface="+mn-ea"/>
                  <a:sym typeface="+mn-lt"/>
                </a:endParaRPr>
              </a:p>
            </p:txBody>
          </p:sp>
          <p:sp>
            <p:nvSpPr>
              <p:cNvPr id="73759" name="Oval 54"/>
              <p:cNvSpPr>
                <a:spLocks noChangeArrowheads="1"/>
              </p:cNvSpPr>
              <p:nvPr/>
            </p:nvSpPr>
            <p:spPr bwMode="auto">
              <a:xfrm>
                <a:off x="9831397" y="4845368"/>
                <a:ext cx="23813" cy="23813"/>
              </a:xfrm>
              <a:prstGeom prst="ellipse">
                <a:avLst/>
              </a:prstGeom>
              <a:solidFill>
                <a:srgbClr val="2C2C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/>
                <a:endParaRPr lang="id-ID" altLang="zh-CN">
                  <a:latin typeface="+mn-lt"/>
                  <a:cs typeface="+mn-ea"/>
                  <a:sym typeface="+mn-lt"/>
                </a:endParaRPr>
              </a:p>
            </p:txBody>
          </p:sp>
          <p:sp>
            <p:nvSpPr>
              <p:cNvPr id="73760" name="Oval 55"/>
              <p:cNvSpPr>
                <a:spLocks noChangeArrowheads="1"/>
              </p:cNvSpPr>
              <p:nvPr/>
            </p:nvSpPr>
            <p:spPr bwMode="auto">
              <a:xfrm>
                <a:off x="9831397" y="4843781"/>
                <a:ext cx="23813" cy="22225"/>
              </a:xfrm>
              <a:prstGeom prst="ellipse">
                <a:avLst/>
              </a:prstGeom>
              <a:solidFill>
                <a:srgbClr val="0A0A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/>
                <a:endParaRPr lang="id-ID" altLang="zh-CN">
                  <a:latin typeface="+mn-lt"/>
                  <a:cs typeface="+mn-ea"/>
                  <a:sym typeface="+mn-lt"/>
                </a:endParaRPr>
              </a:p>
            </p:txBody>
          </p:sp>
          <p:sp>
            <p:nvSpPr>
              <p:cNvPr id="73761" name="Oval 56"/>
              <p:cNvSpPr>
                <a:spLocks noChangeArrowheads="1"/>
              </p:cNvSpPr>
              <p:nvPr/>
            </p:nvSpPr>
            <p:spPr bwMode="auto">
              <a:xfrm>
                <a:off x="9836159" y="4846956"/>
                <a:ext cx="14288" cy="15875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/>
                <a:endParaRPr lang="id-ID" altLang="zh-CN">
                  <a:latin typeface="+mn-lt"/>
                  <a:cs typeface="+mn-ea"/>
                  <a:sym typeface="+mn-lt"/>
                </a:endParaRPr>
              </a:p>
            </p:txBody>
          </p:sp>
          <p:sp>
            <p:nvSpPr>
              <p:cNvPr id="73762" name="Oval 57"/>
              <p:cNvSpPr>
                <a:spLocks noChangeArrowheads="1"/>
              </p:cNvSpPr>
              <p:nvPr/>
            </p:nvSpPr>
            <p:spPr bwMode="auto">
              <a:xfrm>
                <a:off x="9839334" y="4851718"/>
                <a:ext cx="7938" cy="7938"/>
              </a:xfrm>
              <a:prstGeom prst="ellipse">
                <a:avLst/>
              </a:prstGeom>
              <a:solidFill>
                <a:srgbClr val="2C99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91281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/>
                <a:endParaRPr lang="id-ID" altLang="zh-CN">
                  <a:latin typeface="+mn-lt"/>
                  <a:cs typeface="+mn-ea"/>
                  <a:sym typeface="+mn-lt"/>
                </a:endParaRPr>
              </a:p>
            </p:txBody>
          </p:sp>
          <p:sp>
            <p:nvSpPr>
              <p:cNvPr id="73763" name="Freeform 58"/>
              <p:cNvSpPr>
                <a:spLocks/>
              </p:cNvSpPr>
              <p:nvPr/>
            </p:nvSpPr>
            <p:spPr bwMode="auto">
              <a:xfrm>
                <a:off x="9842509" y="4853306"/>
                <a:ext cx="1588" cy="3175"/>
              </a:xfrm>
              <a:custGeom>
                <a:avLst/>
                <a:gdLst>
                  <a:gd name="T0" fmla="*/ 1588 w 1"/>
                  <a:gd name="T1" fmla="*/ 1588 h 2"/>
                  <a:gd name="T2" fmla="*/ 1588 w 1"/>
                  <a:gd name="T3" fmla="*/ 3175 h 2"/>
                  <a:gd name="T4" fmla="*/ 0 w 1"/>
                  <a:gd name="T5" fmla="*/ 1588 h 2"/>
                  <a:gd name="T6" fmla="*/ 1588 w 1"/>
                  <a:gd name="T7" fmla="*/ 0 h 2"/>
                  <a:gd name="T8" fmla="*/ 1588 w 1"/>
                  <a:gd name="T9" fmla="*/ 1588 h 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lnTo>
                      <a:pt x="1" y="2"/>
                    </a:lnTo>
                    <a:lnTo>
                      <a:pt x="0" y="1"/>
                    </a:lnTo>
                    <a:lnTo>
                      <a:pt x="1" y="0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>
                  <a:latin typeface="+mn-lt"/>
                  <a:cs typeface="+mn-ea"/>
                  <a:sym typeface="+mn-lt"/>
                </a:endParaRPr>
              </a:p>
            </p:txBody>
          </p:sp>
        </p:grpSp>
        <p:sp>
          <p:nvSpPr>
            <p:cNvPr id="94" name="Rectangle 93"/>
            <p:cNvSpPr/>
            <p:nvPr/>
          </p:nvSpPr>
          <p:spPr>
            <a:xfrm>
              <a:off x="1851025" y="2508250"/>
              <a:ext cx="3525838" cy="55562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2000" anchor="ctr"/>
            <a:lstStyle/>
            <a:p>
              <a:pPr algn="ctr" defTabSz="914377" eaLnBrk="1" hangingPunct="1">
                <a:defRPr/>
              </a:pPr>
              <a:endParaRPr lang="zh-CN" altLang="en-US" sz="16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1851025" y="3063875"/>
              <a:ext cx="3525838" cy="55562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2000" anchor="ctr"/>
            <a:lstStyle/>
            <a:p>
              <a:pPr algn="ctr" defTabSz="914377" eaLnBrk="1" hangingPunct="1">
                <a:defRPr/>
              </a:pPr>
              <a:endParaRPr lang="zh-CN" altLang="en-US" sz="16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1851025" y="3619500"/>
              <a:ext cx="3525838" cy="55403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2000" anchor="ctr"/>
            <a:lstStyle/>
            <a:p>
              <a:pPr algn="ctr" defTabSz="914377" eaLnBrk="1" hangingPunct="1">
                <a:defRPr/>
              </a:pPr>
              <a:endParaRPr lang="zh-CN" altLang="en-US" sz="16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1851025" y="4173538"/>
              <a:ext cx="3525838" cy="55562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2000" anchor="ctr"/>
            <a:lstStyle/>
            <a:p>
              <a:pPr algn="ctr" defTabSz="914377" eaLnBrk="1" hangingPunct="1">
                <a:defRPr/>
              </a:pPr>
              <a:endParaRPr lang="zh-CN" altLang="en-US" sz="16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sp>
        <p:nvSpPr>
          <p:cNvPr id="44" name="PA_文本框 7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515076" y="449765"/>
            <a:ext cx="116185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0960" tIns="30480" rIns="60960" bIns="3048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450940"/>
            <a:r>
              <a:rPr lang="zh-CN" altLang="en-US" sz="2400" b="1" spc="300" dirty="0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关注点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3CD03153-F2F2-8B84-3D1A-6B99B14A9656}"/>
              </a:ext>
            </a:extLst>
          </p:cNvPr>
          <p:cNvSpPr txBox="1"/>
          <p:nvPr/>
        </p:nvSpPr>
        <p:spPr>
          <a:xfrm>
            <a:off x="4360018" y="1486728"/>
            <a:ext cx="767966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zh-CN" alt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</a:rPr>
              <a:t>    管理部</a:t>
            </a:r>
            <a:r>
              <a:rPr lang="en-US" altLang="zh-CN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</a:rPr>
              <a:t>/</a:t>
            </a:r>
            <a:r>
              <a:rPr lang="zh-CN" alt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</a:rPr>
              <a:t>行政部： 管理评审，内审，质量目标</a:t>
            </a:r>
            <a:endParaRPr lang="en-US" altLang="zh-CN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>
              <a:buNone/>
            </a:pPr>
            <a:endParaRPr lang="zh-CN" altLang="en-US" sz="160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buNone/>
            </a:pPr>
            <a:r>
              <a:rPr lang="zh-CN" alt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</a:rPr>
              <a:t>    项目部： 项目管理</a:t>
            </a:r>
            <a:endParaRPr lang="en-US" altLang="zh-CN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>
              <a:buNone/>
            </a:pPr>
            <a:endParaRPr lang="zh-CN" altLang="en-US" sz="160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buNone/>
            </a:pPr>
            <a:r>
              <a:rPr lang="zh-CN" alt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</a:rPr>
              <a:t>    商务部： 合同评审，顾客满意度</a:t>
            </a:r>
            <a:endParaRPr lang="en-US" altLang="zh-CN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>
              <a:buNone/>
            </a:pPr>
            <a:endParaRPr lang="zh-CN" altLang="en-US" sz="160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buNone/>
            </a:pPr>
            <a:r>
              <a:rPr lang="zh-CN" alt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</a:rPr>
              <a:t>    物流部： 及时交付率</a:t>
            </a:r>
            <a:endParaRPr lang="en-US" altLang="zh-CN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>
              <a:buNone/>
            </a:pPr>
            <a:endParaRPr lang="zh-CN" altLang="en-US" sz="160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buNone/>
            </a:pPr>
            <a:r>
              <a:rPr lang="zh-CN" alt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</a:rPr>
              <a:t>    技术部： 变更管理，</a:t>
            </a:r>
            <a:r>
              <a:rPr lang="en-US" altLang="zh-CN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</a:rPr>
              <a:t>3</a:t>
            </a:r>
            <a:r>
              <a:rPr lang="zh-CN" alt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</a:rPr>
              <a:t>大文件，工艺文件</a:t>
            </a:r>
            <a:endParaRPr lang="en-US" altLang="zh-CN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>
              <a:buNone/>
            </a:pPr>
            <a:endParaRPr lang="zh-CN" altLang="en-US" sz="160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buNone/>
            </a:pPr>
            <a:r>
              <a:rPr lang="zh-CN" alt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</a:rPr>
              <a:t>    质量部：  客诉 ，过程审核， 产品审核，来料</a:t>
            </a:r>
            <a:r>
              <a:rPr lang="en-US" altLang="zh-CN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</a:rPr>
              <a:t>/</a:t>
            </a:r>
            <a:r>
              <a:rPr lang="zh-CN" alt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</a:rPr>
              <a:t>过程检查，不合格品处理</a:t>
            </a:r>
            <a:endParaRPr lang="en-US" altLang="zh-CN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>
              <a:buNone/>
            </a:pPr>
            <a:endParaRPr lang="zh-CN" altLang="en-US" sz="160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buNone/>
            </a:pPr>
            <a:r>
              <a:rPr lang="zh-CN" alt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</a:rPr>
              <a:t>    生产部：  生产计划，设备</a:t>
            </a:r>
            <a:r>
              <a:rPr lang="en-US" altLang="zh-CN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</a:rPr>
              <a:t>/</a:t>
            </a:r>
            <a:r>
              <a:rPr lang="zh-CN" alt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</a:rPr>
              <a:t>模具的维护保养</a:t>
            </a:r>
            <a:endParaRPr lang="en-US" altLang="zh-CN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>
              <a:buNone/>
            </a:pPr>
            <a:endParaRPr lang="zh-CN" altLang="en-US" sz="160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buNone/>
            </a:pPr>
            <a:r>
              <a:rPr lang="zh-CN" alt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</a:rPr>
              <a:t>    采购部：  供应商年度数据</a:t>
            </a:r>
            <a:r>
              <a:rPr lang="en-US" altLang="zh-CN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</a:rPr>
              <a:t>/</a:t>
            </a:r>
            <a:r>
              <a:rPr lang="zh-CN" alt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</a:rPr>
              <a:t>评价</a:t>
            </a:r>
            <a:endParaRPr lang="zh-CN" altLang="en-US" sz="160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70313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heme/theme1.xml><?xml version="1.0" encoding="utf-8"?>
<a:theme xmlns:a="http://schemas.openxmlformats.org/drawingml/2006/main" name="Office 主题">
  <a:themeElements>
    <a:clrScheme name="蓝色暖调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Temp">
      <a:majorFont>
        <a:latin typeface="Arial" panose="020F0302020204030204"/>
        <a:ea typeface="微软雅黑"/>
        <a:cs typeface=""/>
      </a:majorFont>
      <a:minorFont>
        <a:latin typeface="Arial" panose="020F0502020204030204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94</Words>
  <Application>Microsoft Office PowerPoint</Application>
  <PresentationFormat>宽屏</PresentationFormat>
  <Paragraphs>16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微软雅黑</vt:lpstr>
      <vt:lpstr>Arial</vt:lpstr>
      <vt:lpstr>Calibri</vt:lpstr>
      <vt:lpstr>Office 主题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邹晟</dc:creator>
  <cp:lastModifiedBy>晟 邹</cp:lastModifiedBy>
  <cp:revision>37</cp:revision>
  <dcterms:created xsi:type="dcterms:W3CDTF">2015-05-05T08:02:14Z</dcterms:created>
  <dcterms:modified xsi:type="dcterms:W3CDTF">2026-01-10T05:00:38Z</dcterms:modified>
</cp:coreProperties>
</file>